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23"/>
  </p:handoutMasterIdLst>
  <p:sldIdLst>
    <p:sldId id="256" r:id="rId2"/>
    <p:sldId id="257" r:id="rId3"/>
    <p:sldId id="259" r:id="rId4"/>
    <p:sldId id="277" r:id="rId5"/>
    <p:sldId id="261" r:id="rId6"/>
    <p:sldId id="280" r:id="rId7"/>
    <p:sldId id="281" r:id="rId8"/>
    <p:sldId id="282" r:id="rId9"/>
    <p:sldId id="283" r:id="rId10"/>
    <p:sldId id="284" r:id="rId11"/>
    <p:sldId id="276" r:id="rId12"/>
    <p:sldId id="263" r:id="rId13"/>
    <p:sldId id="264" r:id="rId14"/>
    <p:sldId id="265" r:id="rId15"/>
    <p:sldId id="270" r:id="rId16"/>
    <p:sldId id="271" r:id="rId17"/>
    <p:sldId id="274" r:id="rId18"/>
    <p:sldId id="272" r:id="rId19"/>
    <p:sldId id="273" r:id="rId20"/>
    <p:sldId id="278" r:id="rId21"/>
    <p:sldId id="279" r:id="rId22"/>
  </p:sldIdLst>
  <p:sldSz cx="9144000" cy="6858000" type="screen4x3"/>
  <p:notesSz cx="922655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CC00"/>
    <a:srgbClr val="00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46" autoAdjust="0"/>
  </p:normalViewPr>
  <p:slideViewPr>
    <p:cSldViewPr>
      <p:cViewPr varScale="1">
        <p:scale>
          <a:sx n="40" d="100"/>
          <a:sy n="40" d="100"/>
        </p:scale>
        <p:origin x="-7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89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6050" y="0"/>
            <a:ext cx="39989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989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6050" y="6515100"/>
            <a:ext cx="39989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3BA7E68-3C57-4058-8199-0263A4E285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B762FB-D8A8-403E-B55F-78732EE201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C7BC-AF2E-46DE-A69B-FE44EDD3E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54D18-03D1-45FD-89F8-42DCBD0CE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81C1-85D3-4C68-B938-F19460C54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ECBE-391E-4FBC-9AFB-08814796B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BA65B-8B94-4B40-B1D7-4CFCFB1E0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DCE1A-F43D-4DFF-896C-898D13509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E2838-A987-44EB-AA79-E64C33099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D0C75-37E7-463C-A29D-6557D0DFB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FAF8B-D791-4275-9A5B-A9BAEF927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9149-8138-4B9F-9BCD-D1498F04B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6723CB-6149-4D9D-AEA2-14D195351AC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imgres?imgurl=http://www.lasttreestanding.com/cheapreveal/wp-content/uploads/2007/06/british_flag.jpg&amp;imgrefurl=http://www.lasttreestanding.com/cheapreveal/2007/06/22/british-comedians/&amp;h=86&amp;w=143&amp;sz=125&amp;tbnid=GwXI8suNvkwJ:&amp;tbnh=86&amp;tbnw=143&amp;sa=X&amp;oi=image_result&amp;resnum=1&amp;ct=image&amp;c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a/imgres?imgurl=http://www.appliedlanguage.com/flags_of_the_world/large_flag_of_ireland.gif&amp;imgrefurl=http://www.appliedlanguage.com/flags_of_the_world/flag_of_ireland.shtml&amp;h=68&amp;w=135&amp;sz=2&amp;tbnid=HjvKx_M-SasJ:&amp;tbnh=68&amp;tbnw=135&amp;sa=X&amp;oi=image_result&amp;resnum=1&amp;ct=image&amp;cd=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imgres?imgurl=http://www.33ff.com/flags/XL_flags/France_flag.gif&amp;imgrefurl=http://www.33ff.com/flags/worldflags/France_flag.html&amp;h=81&amp;w=121&amp;sz=2&amp;tbnid=IKOQFT-OouAJ:&amp;tbnh=81&amp;tbnw=121&amp;sa=X&amp;oi=image_result&amp;resnum=1&amp;ct=image&amp;cd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imgres?imgurl=http://www.33ff.com/flags/XL_flags/France_flag.gif&amp;imgrefurl=http://www.33ff.com/flags/worldflags/France_flag.html&amp;h=81&amp;w=121&amp;sz=2&amp;tbnid=IKOQFT-OouAJ:&amp;tbnh=81&amp;tbnw=121&amp;sa=X&amp;oi=image_result&amp;resnum=1&amp;ct=image&amp;cd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a/imgres?imgurl=http://www.hlasek.com/foto/acorus_calamus_a207.jpg&amp;imgrefurl=http://www.hlasek.com/acorus_calamus_a207.html&amp;h=113&amp;w=135&amp;sz=66&amp;tbnid=_lKyFtQBPekJ:&amp;tbnh=113&amp;tbnw=135&amp;sa=X&amp;oi=image_result&amp;resnum=1&amp;ct=image&amp;cd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ansasheritage.org/orsh/gallery/pages/NeuchatelNM2_jp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pbase.com/image/2987933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a/imgres?imgurl=http://www.perkydesigns.com/Music_Note_-_3.jpg&amp;imgrefurl=http://www.perkydesigns.com/music.htm&amp;h=105&amp;w=135&amp;sz=47&amp;tbnid=zmOYMA8jXp4J:&amp;tbnh=105&amp;tbnw=135&amp;sa=X&amp;oi=image_result&amp;resnum=1&amp;ct=image&amp;cd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s.knet.ca/modules.php?set_albumName=llyod_kakepetum&amp;op=modload&amp;name=gallery&amp;file=index&amp;include=view_album.php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8107362" cy="1295400"/>
          </a:xfrm>
        </p:spPr>
        <p:txBody>
          <a:bodyPr/>
          <a:lstStyle/>
          <a:p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Chapter 5</a:t>
            </a:r>
            <a:b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 in British North America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96875" y="1773238"/>
            <a:ext cx="9361488" cy="4608512"/>
          </a:xfrm>
        </p:spPr>
        <p:txBody>
          <a:bodyPr/>
          <a:lstStyle/>
          <a:p>
            <a:endParaRPr lang="en-US"/>
          </a:p>
        </p:txBody>
      </p:sp>
      <p:pic>
        <p:nvPicPr>
          <p:cNvPr id="2052" name="Picture 4" descr="IMG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557338"/>
            <a:ext cx="9577388" cy="53006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07375" cy="58324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5. Prince Edward Island</a:t>
            </a:r>
          </a:p>
          <a:p>
            <a:pPr>
              <a:lnSpc>
                <a:spcPct val="90000"/>
              </a:lnSpc>
            </a:pPr>
            <a:r>
              <a:rPr lang="en-US"/>
              <a:t>Shipbuilding was the strongest part of PEI’s economy in the mid-1800’s, but farming was also very important.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6. HBC Lands</a:t>
            </a:r>
          </a:p>
          <a:p>
            <a:pPr>
              <a:lnSpc>
                <a:spcPct val="90000"/>
              </a:lnSpc>
            </a:pPr>
            <a:r>
              <a:rPr lang="en-US"/>
              <a:t>On Vancouver’s Island, Northwestern Territory, Rupert’s Land, and New Caledonia, the HBC had fur-trading posts, where the First Nations and Inuit exchanged fur pelts for trade goods (clothing, tools, pots/pants, etc.).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00CC00"/>
                </a:solidFill>
                <a:cs typeface="Arial" charset="0"/>
              </a:rPr>
              <a:t>The Peoples of British North America</a:t>
            </a:r>
            <a:br>
              <a:rPr lang="en-US" sz="2800" b="1">
                <a:solidFill>
                  <a:srgbClr val="00CC00"/>
                </a:solidFill>
                <a:cs typeface="Arial" charset="0"/>
              </a:rPr>
            </a:br>
            <a:r>
              <a:rPr lang="en-US" sz="2400" b="1">
                <a:solidFill>
                  <a:srgbClr val="00CC00"/>
                </a:solidFill>
                <a:cs typeface="Arial" charset="0"/>
              </a:rPr>
              <a:t>British and Irish</a:t>
            </a:r>
            <a:r>
              <a:rPr lang="en-US" sz="2400">
                <a:solidFill>
                  <a:srgbClr val="00CC00"/>
                </a:solidFill>
                <a:cs typeface="Arial" charset="0"/>
              </a:rPr>
              <a:t> </a:t>
            </a:r>
            <a:br>
              <a:rPr lang="en-US" sz="2400">
                <a:solidFill>
                  <a:srgbClr val="00CC00"/>
                </a:solidFill>
                <a:cs typeface="Arial" charset="0"/>
              </a:rPr>
            </a:br>
            <a:r>
              <a:rPr lang="en-US" sz="2400">
                <a:solidFill>
                  <a:srgbClr val="00CC00"/>
                </a:solidFill>
                <a:cs typeface="Arial" charset="0"/>
              </a:rPr>
              <a:t>(p.82-83)</a:t>
            </a:r>
            <a:br>
              <a:rPr lang="en-US" sz="2400">
                <a:solidFill>
                  <a:srgbClr val="00CC00"/>
                </a:solidFill>
                <a:cs typeface="Arial" charset="0"/>
              </a:rPr>
            </a:br>
            <a:endParaRPr lang="en-US" sz="2400">
              <a:solidFill>
                <a:srgbClr val="00CC00"/>
              </a:solidFill>
              <a:cs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5184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During the early 1800s </a:t>
            </a:r>
            <a:r>
              <a:rPr lang="en-US" sz="1800" b="1">
                <a:solidFill>
                  <a:schemeClr val="hlink"/>
                </a:solidFill>
              </a:rPr>
              <a:t>immigrants</a:t>
            </a:r>
            <a:r>
              <a:rPr lang="en-US" sz="1800"/>
              <a:t> from Great Britain and Ireland came to settle in BNA.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By the mid-1800s 2/3 of the European population of BNA was of British or Irish heritage.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Many people of British heritage (Scottish or English) were part of the </a:t>
            </a:r>
            <a:r>
              <a:rPr lang="en-US" sz="1800" b="1">
                <a:solidFill>
                  <a:schemeClr val="hlink"/>
                </a:solidFill>
              </a:rPr>
              <a:t>elite class</a:t>
            </a:r>
            <a:r>
              <a:rPr lang="en-US" sz="1800"/>
              <a:t>. The elite had more political, economic and social power than others.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       (Ex: the British merchants who controlled the fishing industry)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Between 1815 and 1850 about 800,000 English, Scottish and Irish immigrants came to BNA, these groups were better able to fit-in with life in the colonies.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The </a:t>
            </a:r>
            <a:r>
              <a:rPr lang="en-US" sz="1800" b="1">
                <a:solidFill>
                  <a:schemeClr val="hlink"/>
                </a:solidFill>
              </a:rPr>
              <a:t>Irish</a:t>
            </a:r>
            <a:r>
              <a:rPr lang="en-US" sz="1800"/>
              <a:t> experienced </a:t>
            </a:r>
            <a:r>
              <a:rPr lang="en-US" sz="1800" b="1">
                <a:solidFill>
                  <a:schemeClr val="hlink"/>
                </a:solidFill>
              </a:rPr>
              <a:t>prejudice</a:t>
            </a:r>
            <a:r>
              <a:rPr lang="en-US" sz="1800"/>
              <a:t> due to problems between their home country Ireland and Great Britain and as a result were often </a:t>
            </a:r>
            <a:r>
              <a:rPr lang="en-US" sz="1800" b="1">
                <a:solidFill>
                  <a:schemeClr val="hlink"/>
                </a:solidFill>
              </a:rPr>
              <a:t>discriminated</a:t>
            </a:r>
            <a:r>
              <a:rPr lang="en-US" sz="1800"/>
              <a:t> against when searching for jobs.</a:t>
            </a:r>
            <a:endParaRPr lang="en-US" sz="2400"/>
          </a:p>
        </p:txBody>
      </p:sp>
      <p:pic>
        <p:nvPicPr>
          <p:cNvPr id="72708" name="Picture 4" descr="british_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49275"/>
            <a:ext cx="865188" cy="503238"/>
          </a:xfrm>
          <a:prstGeom prst="rect">
            <a:avLst/>
          </a:prstGeom>
          <a:noFill/>
        </p:spPr>
      </p:pic>
      <p:pic>
        <p:nvPicPr>
          <p:cNvPr id="72709" name="Picture 5" descr="large_flag_of_irela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49275"/>
            <a:ext cx="792163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00CC00"/>
                </a:solidFill>
                <a:cs typeface="Arial" charset="0"/>
              </a:rPr>
              <a:t>  The Peoples of British North America</a:t>
            </a:r>
            <a:r>
              <a:rPr lang="en-US" sz="3200" b="1">
                <a:solidFill>
                  <a:srgbClr val="00CC00"/>
                </a:solidFill>
                <a:cs typeface="Arial" charset="0"/>
              </a:rPr>
              <a:t/>
            </a:r>
            <a:br>
              <a:rPr lang="en-US" sz="3200" b="1">
                <a:solidFill>
                  <a:srgbClr val="00CC00"/>
                </a:solidFill>
                <a:cs typeface="Arial" charset="0"/>
              </a:rPr>
            </a:br>
            <a:r>
              <a:rPr lang="en-US" sz="2400" b="1">
                <a:solidFill>
                  <a:srgbClr val="00CC00"/>
                </a:solidFill>
                <a:cs typeface="Arial" charset="0"/>
              </a:rPr>
              <a:t>People of French Heritage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r>
              <a:rPr lang="en-US" sz="2000"/>
              <a:t>Two main groups of French settlers: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    1. French of Canada East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2. Acadians of P.E.I. Nova Scotia and New Brunswick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 b="1">
                <a:solidFill>
                  <a:schemeClr val="hlink"/>
                </a:solidFill>
              </a:rPr>
              <a:t>Habitants</a:t>
            </a:r>
            <a:r>
              <a:rPr lang="en-US" sz="2000"/>
              <a:t> are French farmers who lived in a </a:t>
            </a:r>
            <a:r>
              <a:rPr lang="en-US" sz="2000" b="1">
                <a:solidFill>
                  <a:schemeClr val="hlink"/>
                </a:solidFill>
              </a:rPr>
              <a:t>rural</a:t>
            </a:r>
            <a:r>
              <a:rPr lang="en-US" sz="2000"/>
              <a:t> areas. These farmers feared that the British and would become a majority and they would lose their rights.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 b="1">
                <a:solidFill>
                  <a:schemeClr val="hlink"/>
                </a:solidFill>
              </a:rPr>
              <a:t>Acadia</a:t>
            </a:r>
            <a:r>
              <a:rPr lang="en-US" sz="2000"/>
              <a:t> was the name given to the first French settlements in North America. It included, P.E.I. Nova Scotia and New Brunswick.  The </a:t>
            </a:r>
            <a:r>
              <a:rPr lang="en-US" sz="2000" b="1">
                <a:solidFill>
                  <a:schemeClr val="hlink"/>
                </a:solidFill>
              </a:rPr>
              <a:t>Acadians </a:t>
            </a:r>
            <a:r>
              <a:rPr lang="en-US" sz="2000"/>
              <a:t>were the descendents of this area. These people lived by fishing and farming.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56325" name="Picture 5" descr="France_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908050"/>
            <a:ext cx="936625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CC00"/>
                </a:solidFill>
                <a:cs typeface="Arial" charset="0"/>
              </a:rPr>
              <a:t>The Peoples of British North America</a:t>
            </a:r>
            <a:r>
              <a:rPr lang="en-US" sz="3600" b="1">
                <a:solidFill>
                  <a:srgbClr val="00CC00"/>
                </a:solidFill>
                <a:cs typeface="Arial" charset="0"/>
              </a:rPr>
              <a:t/>
            </a:r>
            <a:br>
              <a:rPr lang="en-US" sz="3600" b="1">
                <a:solidFill>
                  <a:srgbClr val="00CC00"/>
                </a:solidFill>
                <a:cs typeface="Arial" charset="0"/>
              </a:rPr>
            </a:br>
            <a:r>
              <a:rPr lang="en-US" sz="2800" b="1">
                <a:solidFill>
                  <a:srgbClr val="00CC00"/>
                </a:solidFill>
                <a:cs typeface="Arial" charset="0"/>
              </a:rPr>
              <a:t>People of French Heritage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22762"/>
          </a:xfrm>
        </p:spPr>
        <p:txBody>
          <a:bodyPr/>
          <a:lstStyle/>
          <a:p>
            <a:r>
              <a:rPr lang="en-US" sz="2000"/>
              <a:t>Because France and England were at war, the British eventually sought control of </a:t>
            </a:r>
            <a:r>
              <a:rPr lang="en-US" sz="2000" b="1">
                <a:solidFill>
                  <a:schemeClr val="hlink"/>
                </a:solidFill>
              </a:rPr>
              <a:t>Acadia</a:t>
            </a:r>
            <a:r>
              <a:rPr lang="en-US" sz="2000"/>
              <a:t>. The British no longer trusted the Acadians and forced them to leave the Acadia this was called the </a:t>
            </a:r>
            <a:r>
              <a:rPr lang="en-US" sz="2000" b="1">
                <a:solidFill>
                  <a:schemeClr val="hlink"/>
                </a:solidFill>
              </a:rPr>
              <a:t>Grande Derangement of 1755</a:t>
            </a:r>
            <a:r>
              <a:rPr lang="en-US" sz="2000"/>
              <a:t> (or ‘</a:t>
            </a:r>
            <a:r>
              <a:rPr lang="en-US" sz="2000" b="1">
                <a:solidFill>
                  <a:schemeClr val="hlink"/>
                </a:solidFill>
              </a:rPr>
              <a:t>the Expulsion</a:t>
            </a:r>
            <a:r>
              <a:rPr lang="en-US" sz="2000"/>
              <a:t>’).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r>
              <a:rPr lang="en-US" sz="2000"/>
              <a:t>Between 8,000 to 10,000 Acadians were forced to leave their homes. Up to 50% were thought to have died as a result of the </a:t>
            </a:r>
            <a:r>
              <a:rPr lang="en-US" sz="2000" b="1">
                <a:solidFill>
                  <a:schemeClr val="hlink"/>
                </a:solidFill>
              </a:rPr>
              <a:t>Expulsion</a:t>
            </a:r>
            <a:r>
              <a:rPr lang="en-US" sz="2000"/>
              <a:t>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Many Acadians later returned, however they did face discrimination and had to start their lives over again.</a:t>
            </a:r>
          </a:p>
        </p:txBody>
      </p:sp>
      <p:pic>
        <p:nvPicPr>
          <p:cNvPr id="57348" name="Picture 4" descr="France_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08050"/>
            <a:ext cx="1008063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CC00"/>
                </a:solidFill>
                <a:cs typeface="Arial" charset="0"/>
              </a:rPr>
              <a:t>    The Peoples of British North America</a:t>
            </a:r>
            <a:br>
              <a:rPr lang="en-US" sz="3200" b="1">
                <a:solidFill>
                  <a:srgbClr val="00CC00"/>
                </a:solidFill>
                <a:cs typeface="Arial" charset="0"/>
              </a:rPr>
            </a:br>
            <a:r>
              <a:rPr lang="en-US" sz="2800" b="1">
                <a:solidFill>
                  <a:srgbClr val="00CC00"/>
                </a:solidFill>
                <a:cs typeface="Arial" charset="0"/>
              </a:rPr>
              <a:t>Aboriginal Peoples</a:t>
            </a:r>
            <a:endParaRPr lang="en-US" sz="3200" b="1">
              <a:solidFill>
                <a:srgbClr val="00CC00"/>
              </a:solidFill>
              <a:cs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445125"/>
          </a:xfrm>
        </p:spPr>
        <p:txBody>
          <a:bodyPr/>
          <a:lstStyle/>
          <a:p>
            <a:r>
              <a:rPr lang="en-US" sz="2000"/>
              <a:t>The British gained control of the Aboriginal peoples and as a result they were experiencing </a:t>
            </a:r>
            <a:r>
              <a:rPr lang="en-US" sz="2000" b="1">
                <a:solidFill>
                  <a:schemeClr val="hlink"/>
                </a:solidFill>
              </a:rPr>
              <a:t>racism</a:t>
            </a:r>
            <a:r>
              <a:rPr lang="en-US" sz="2000"/>
              <a:t>. </a:t>
            </a:r>
          </a:p>
          <a:p>
            <a:endParaRPr lang="en-US" sz="2000"/>
          </a:p>
          <a:p>
            <a:r>
              <a:rPr lang="en-US" sz="2000"/>
              <a:t>The British took control of their land, and they were left with poor- quality land finding themselves facing poverty and starvation.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Many First Nations populations also declined because they had little </a:t>
            </a:r>
            <a:r>
              <a:rPr lang="en-US" sz="2000" b="1">
                <a:solidFill>
                  <a:schemeClr val="hlink"/>
                </a:solidFill>
              </a:rPr>
              <a:t>resistance</a:t>
            </a:r>
            <a:r>
              <a:rPr lang="en-US" sz="2000"/>
              <a:t> to European diseases.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The largest </a:t>
            </a:r>
            <a:r>
              <a:rPr lang="en-US" sz="2000" b="1">
                <a:solidFill>
                  <a:schemeClr val="hlink"/>
                </a:solidFill>
              </a:rPr>
              <a:t>Metis</a:t>
            </a:r>
            <a:r>
              <a:rPr lang="en-US" sz="2000"/>
              <a:t> community was the </a:t>
            </a:r>
            <a:r>
              <a:rPr lang="en-US" sz="2000" b="1">
                <a:solidFill>
                  <a:srgbClr val="FF0000"/>
                </a:solidFill>
              </a:rPr>
              <a:t>Red River Settlement</a:t>
            </a:r>
            <a:r>
              <a:rPr lang="en-US" sz="2000"/>
              <a:t>, which was under the control of the HBC. </a:t>
            </a:r>
            <a:r>
              <a:rPr lang="en-US" sz="1800"/>
              <a:t>(Red River carts were used to transport goods)</a:t>
            </a:r>
          </a:p>
          <a:p>
            <a:endParaRPr lang="en-US" sz="1800"/>
          </a:p>
        </p:txBody>
      </p:sp>
      <p:graphicFrame>
        <p:nvGraphicFramePr>
          <p:cNvPr id="58394" name="Group 26"/>
          <p:cNvGraphicFramePr>
            <a:graphicFrameLocks noGrp="1"/>
          </p:cNvGraphicFramePr>
          <p:nvPr/>
        </p:nvGraphicFramePr>
        <p:xfrm>
          <a:off x="93663" y="4365625"/>
          <a:ext cx="8958262" cy="365125"/>
        </p:xfrm>
        <a:graphic>
          <a:graphicData uri="http://schemas.openxmlformats.org/drawingml/2006/table">
            <a:tbl>
              <a:tblPr/>
              <a:tblGrid>
                <a:gridCol w="8958262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389" name="Picture 21" descr="k_dm1bbh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649287" cy="908050"/>
          </a:xfrm>
          <a:prstGeom prst="rect">
            <a:avLst/>
          </a:prstGeom>
          <a:noFill/>
        </p:spPr>
      </p:pic>
      <p:pic>
        <p:nvPicPr>
          <p:cNvPr id="58392" name="Picture 24" descr="Red River cart and Métis camp, Qu'Appelle, SK, 1889 (VIEW-203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229225"/>
            <a:ext cx="22336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CC00"/>
                </a:solidFill>
                <a:cs typeface="Arial" charset="0"/>
              </a:rPr>
              <a:t>The Peoples of British North America</a:t>
            </a:r>
            <a:br>
              <a:rPr lang="en-US" sz="3200" b="1">
                <a:solidFill>
                  <a:srgbClr val="00CC00"/>
                </a:solidFill>
                <a:cs typeface="Arial" charset="0"/>
              </a:rPr>
            </a:br>
            <a:r>
              <a:rPr lang="en-US" sz="3200" b="1">
                <a:solidFill>
                  <a:srgbClr val="00CC00"/>
                </a:solidFill>
                <a:cs typeface="Arial" charset="0"/>
              </a:rPr>
              <a:t>Black Colonists</a:t>
            </a:r>
            <a:endParaRPr lang="en-US" sz="2800" b="1">
              <a:solidFill>
                <a:srgbClr val="00CC00"/>
              </a:solidFill>
              <a:cs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Many Black Colonists came to BNA as slavery was less and less common.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During the time of the American Revolution many Black Loyalists came to BNA. These people had a hard time getting </a:t>
            </a:r>
            <a:r>
              <a:rPr lang="en-US" sz="2000" b="1">
                <a:solidFill>
                  <a:schemeClr val="hlink"/>
                </a:solidFill>
              </a:rPr>
              <a:t>titles</a:t>
            </a:r>
            <a:r>
              <a:rPr lang="en-US" sz="2000"/>
              <a:t> to their land.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About 30,000 Black Loyalists arrived from the U.S. after slavery was outlawed in BNA. 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The Black colonists experienced </a:t>
            </a:r>
            <a:r>
              <a:rPr lang="en-US" sz="2000" b="1">
                <a:solidFill>
                  <a:schemeClr val="hlink"/>
                </a:solidFill>
              </a:rPr>
              <a:t>discrimination</a:t>
            </a:r>
            <a:r>
              <a:rPr lang="en-US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CC0000"/>
                </a:solidFill>
              </a:rPr>
              <a:t>Daily Life in BNA</a:t>
            </a:r>
            <a:br>
              <a:rPr lang="en-US" sz="2800" b="1">
                <a:solidFill>
                  <a:srgbClr val="CC0000"/>
                </a:solidFill>
              </a:rPr>
            </a:br>
            <a:r>
              <a:rPr lang="en-US" sz="2800" b="1">
                <a:solidFill>
                  <a:srgbClr val="CC0000"/>
                </a:solidFill>
              </a:rPr>
              <a:t>Homes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70462"/>
          </a:xfrm>
        </p:spPr>
        <p:txBody>
          <a:bodyPr/>
          <a:lstStyle/>
          <a:p>
            <a:r>
              <a:rPr lang="en-US" sz="2400"/>
              <a:t>There were a wide variety of homes and furniture in BNA, for example: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1.</a:t>
            </a:r>
            <a:r>
              <a:rPr lang="en-US" sz="2400"/>
              <a:t> Wealthy people in towns lived in large, elegant homes 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2.</a:t>
            </a:r>
            <a:r>
              <a:rPr lang="en-US" sz="2400"/>
              <a:t> Farmers lived in one-room cabins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3.</a:t>
            </a:r>
            <a:r>
              <a:rPr lang="en-US" sz="2400"/>
              <a:t> First Nations peoples lived in traditional homes, such as the </a:t>
            </a:r>
            <a:r>
              <a:rPr lang="en-US" sz="2400" b="1">
                <a:solidFill>
                  <a:schemeClr val="hlink"/>
                </a:solidFill>
              </a:rPr>
              <a:t>wigwams</a:t>
            </a:r>
            <a:r>
              <a:rPr lang="en-US" sz="2400"/>
              <a:t>.  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 u="sng"/>
              <a:t>Similarities in all homes included:</a:t>
            </a:r>
            <a:r>
              <a:rPr lang="en-US" sz="2400"/>
              <a:t> Light from candles and lamps, heat from a fireplace or woodstove, no indoor plumbing so houses had outhouses and wells.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CC0000"/>
                </a:solidFill>
              </a:rPr>
              <a:t>Daily Life in BNA</a:t>
            </a:r>
            <a:br>
              <a:rPr lang="en-US" sz="3600" b="1">
                <a:solidFill>
                  <a:srgbClr val="CC0000"/>
                </a:solidFill>
              </a:rPr>
            </a:br>
            <a:r>
              <a:rPr lang="en-US" sz="3600" b="1">
                <a:solidFill>
                  <a:srgbClr val="CC0000"/>
                </a:solidFill>
              </a:rPr>
              <a:t>Homes</a:t>
            </a:r>
          </a:p>
        </p:txBody>
      </p:sp>
      <p:pic>
        <p:nvPicPr>
          <p:cNvPr id="70660" name="Picture 4" descr="Winter wigwam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3671887" cy="2736850"/>
          </a:xfrm>
          <a:noFill/>
          <a:ln/>
        </p:spPr>
      </p:pic>
      <p:pic>
        <p:nvPicPr>
          <p:cNvPr id="70661" name="Picture 5" descr="kn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57338"/>
            <a:ext cx="3457575" cy="2663825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9540875" y="3400425"/>
            <a:ext cx="3030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00">
              <a:solidFill>
                <a:schemeClr val="tx2"/>
              </a:solidFill>
            </a:endParaRPr>
          </a:p>
        </p:txBody>
      </p:sp>
      <p:pic>
        <p:nvPicPr>
          <p:cNvPr id="70664" name="Picture 8" descr="Wigw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581525"/>
            <a:ext cx="35147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CC0000"/>
                </a:solidFill>
              </a:rPr>
              <a:t>Daily Life in BNA</a:t>
            </a:r>
            <a:br>
              <a:rPr lang="en-US" sz="3200" b="1">
                <a:solidFill>
                  <a:srgbClr val="CC0000"/>
                </a:solidFill>
              </a:rPr>
            </a:br>
            <a:r>
              <a:rPr lang="en-US" sz="3200" b="1">
                <a:solidFill>
                  <a:srgbClr val="CC0000"/>
                </a:solidFill>
              </a:rPr>
              <a:t>Transportation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Transportation was one of the biggest challenges.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Most people traveled by river and decided to settle along the river’s coastline.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Travel on land was by foot, horse or oxen on rough roads.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The first public railway opened in 1836 in Canada East.</a:t>
            </a:r>
          </a:p>
        </p:txBody>
      </p:sp>
      <p:pic>
        <p:nvPicPr>
          <p:cNvPr id="68613" name="Picture 5" descr="gr_history_ph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390775" cy="1439863"/>
          </a:xfrm>
          <a:prstGeom prst="rect">
            <a:avLst/>
          </a:prstGeom>
          <a:noFill/>
        </p:spPr>
      </p:pic>
      <p:pic>
        <p:nvPicPr>
          <p:cNvPr id="68614" name="Picture 6" descr="Red River cart and Métis camp, Qu'Appelle, SK, 1889 (VIEW-203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1873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CC0000"/>
                </a:solidFill>
              </a:rPr>
              <a:t>Daily Life in BNA</a:t>
            </a:r>
            <a:br>
              <a:rPr lang="en-US" sz="3200" b="1">
                <a:solidFill>
                  <a:srgbClr val="CC0000"/>
                </a:solidFill>
              </a:rPr>
            </a:br>
            <a:r>
              <a:rPr lang="en-US" sz="3200" b="1">
                <a:solidFill>
                  <a:srgbClr val="CC0000"/>
                </a:solidFill>
              </a:rPr>
              <a:t>Health Care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495800"/>
          </a:xfrm>
        </p:spPr>
        <p:txBody>
          <a:bodyPr/>
          <a:lstStyle/>
          <a:p>
            <a:r>
              <a:rPr lang="en-US" sz="2000"/>
              <a:t>Few families expected their children to grow to adults due to common life-threatening diseases.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 b="1">
                <a:solidFill>
                  <a:schemeClr val="hlink"/>
                </a:solidFill>
              </a:rPr>
              <a:t>Epidemics</a:t>
            </a:r>
            <a:r>
              <a:rPr lang="en-US" sz="2000"/>
              <a:t> were quite common.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Health care for many was provided at home with traditional medicines. (ex. Flagroot used for colds)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Minor injuries were often deadly, doctors did not get the chance to treat most illness and accidents.</a:t>
            </a:r>
          </a:p>
        </p:txBody>
      </p:sp>
      <p:pic>
        <p:nvPicPr>
          <p:cNvPr id="69636" name="Picture 4" descr="acorus_calamus_a2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789363"/>
            <a:ext cx="1285875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35937" cy="835025"/>
          </a:xfrm>
        </p:spPr>
        <p:txBody>
          <a:bodyPr/>
          <a:lstStyle/>
          <a:p>
            <a:r>
              <a:rPr lang="en-US" sz="2800"/>
              <a:t>Chapter 5: Outline </a:t>
            </a:r>
            <a:br>
              <a:rPr lang="en-US" sz="2800"/>
            </a:br>
            <a:r>
              <a:rPr lang="en-US" sz="2800"/>
              <a:t>“Life in British North America”</a:t>
            </a:r>
            <a:br>
              <a:rPr lang="en-US" sz="2800"/>
            </a:br>
            <a:endParaRPr lang="en-US" sz="28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50262" cy="55435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Facts and Figures (p.77-78)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	</a:t>
            </a:r>
            <a:r>
              <a:rPr lang="en-US" sz="2000">
                <a:cs typeface="Arial" charset="0"/>
              </a:rPr>
              <a:t>• </a:t>
            </a:r>
            <a:r>
              <a:rPr lang="en-US" sz="1900">
                <a:cs typeface="Arial" charset="0"/>
              </a:rPr>
              <a:t>Politics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Population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Economics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90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>
                <a:cs typeface="Arial" charset="0"/>
              </a:rPr>
              <a:t>The Peoples of British North America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British and Irish (p.82-83)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French (p.84-85)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Aboriginal Peoples (p.86-87)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Black Colonists (p.88-89)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90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>
                <a:cs typeface="Arial" charset="0"/>
              </a:rPr>
              <a:t>Daily Life in British North America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>
                <a:cs typeface="Arial" charset="0"/>
              </a:rPr>
              <a:t>		</a:t>
            </a:r>
            <a:r>
              <a:rPr lang="en-US" sz="1900">
                <a:cs typeface="Arial" charset="0"/>
              </a:rPr>
              <a:t>• Homes (p.90)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Transportation (p.91)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		</a:t>
            </a:r>
            <a:r>
              <a:rPr lang="en-US" sz="1900">
                <a:cs typeface="Arial" charset="0"/>
              </a:rPr>
              <a:t>• Health Care (p.92)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>
                <a:cs typeface="Arial" charset="0"/>
              </a:rPr>
              <a:t>		</a:t>
            </a:r>
            <a:r>
              <a:rPr lang="en-US" sz="1900">
                <a:cs typeface="Arial" charset="0"/>
              </a:rPr>
              <a:t>• Education (p.93)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>
                <a:cs typeface="Arial" charset="0"/>
              </a:rPr>
              <a:t>		• Pastimes (p.96)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90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>
                <a:cs typeface="Arial" charset="0"/>
              </a:rPr>
              <a:t>Case Study: The New Economy in BNA (p.79-81)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CC0000"/>
                </a:solidFill>
              </a:rPr>
              <a:t>Daily Life in BNA</a:t>
            </a:r>
            <a:br>
              <a:rPr lang="en-US" sz="3200" b="1">
                <a:solidFill>
                  <a:srgbClr val="CC0000"/>
                </a:solidFill>
              </a:rPr>
            </a:br>
            <a:r>
              <a:rPr lang="en-US" sz="3200" b="1">
                <a:solidFill>
                  <a:srgbClr val="CC0000"/>
                </a:solidFill>
              </a:rPr>
              <a:t>Education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School was not always considered the most important in a child’s life.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Learning a trade or working on the family farm was often seem as the best way to get ahead.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In the early years schools were run by religious organizations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As time passed, publicly funded schools were established. These schools were open for all children.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Main goal of school was to teach children about European culture and religion.</a:t>
            </a:r>
          </a:p>
        </p:txBody>
      </p:sp>
      <p:pic>
        <p:nvPicPr>
          <p:cNvPr id="74756" name="Picture 4" descr="NeuchatelNM2_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8913"/>
            <a:ext cx="1905000" cy="1257300"/>
          </a:xfrm>
          <a:prstGeom prst="rect">
            <a:avLst/>
          </a:prstGeom>
          <a:noFill/>
        </p:spPr>
      </p:pic>
      <p:pic>
        <p:nvPicPr>
          <p:cNvPr id="74757" name="Picture 5" descr="u46%2flindarocks%2fsmall%2f29879330.diarist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33375"/>
            <a:ext cx="1657350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algn="l"/>
            <a:r>
              <a:rPr lang="en-US" sz="3200" b="1">
                <a:solidFill>
                  <a:srgbClr val="CC0000"/>
                </a:solidFill>
              </a:rPr>
              <a:t>                Daily Life in BNA</a:t>
            </a:r>
            <a:br>
              <a:rPr lang="en-US" sz="3200" b="1">
                <a:solidFill>
                  <a:srgbClr val="CC0000"/>
                </a:solidFill>
              </a:rPr>
            </a:br>
            <a:r>
              <a:rPr lang="en-US" sz="3200" b="1">
                <a:solidFill>
                  <a:srgbClr val="CC0000"/>
                </a:solidFill>
              </a:rPr>
              <a:t>                      Pastimes</a:t>
            </a:r>
          </a:p>
        </p:txBody>
      </p:sp>
      <p:pic>
        <p:nvPicPr>
          <p:cNvPr id="75780" name="Picture 4" descr="Music_Note_-_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1655763" cy="1000125"/>
          </a:xfrm>
          <a:prstGeom prst="rect">
            <a:avLst/>
          </a:prstGeom>
          <a:noFill/>
        </p:spPr>
      </p:pic>
      <p:pic>
        <p:nvPicPr>
          <p:cNvPr id="75781" name="Picture 5" descr="snowsn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88913"/>
            <a:ext cx="2232025" cy="1368425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495800"/>
          </a:xfrm>
        </p:spPr>
        <p:txBody>
          <a:bodyPr/>
          <a:lstStyle/>
          <a:p>
            <a:r>
              <a:rPr lang="en-US" sz="2400"/>
              <a:t>Pastimes were similar in both </a:t>
            </a:r>
            <a:r>
              <a:rPr lang="en-US" sz="2400" b="1">
                <a:solidFill>
                  <a:schemeClr val="hlink"/>
                </a:solidFill>
              </a:rPr>
              <a:t>urban</a:t>
            </a:r>
            <a:r>
              <a:rPr lang="en-US" sz="2400"/>
              <a:t> and </a:t>
            </a:r>
            <a:r>
              <a:rPr lang="en-US" sz="2400" b="1">
                <a:solidFill>
                  <a:schemeClr val="hlink"/>
                </a:solidFill>
              </a:rPr>
              <a:t>rural </a:t>
            </a:r>
            <a:r>
              <a:rPr lang="en-US" sz="2400"/>
              <a:t>areas.</a:t>
            </a:r>
          </a:p>
          <a:p>
            <a:r>
              <a:rPr lang="en-US" sz="2400"/>
              <a:t>Examples of pastimes included: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             </a:t>
            </a:r>
            <a:r>
              <a:rPr lang="en-US" sz="1900"/>
              <a:t>- playing/watching outdoor sports (hockey)</a:t>
            </a:r>
          </a:p>
          <a:p>
            <a:pPr>
              <a:buFont typeface="Wingdings" pitchFamily="2" charset="2"/>
              <a:buNone/>
            </a:pPr>
            <a:r>
              <a:rPr lang="en-US" sz="1900"/>
              <a:t>	                 - doing crafts (needlework/carvings)</a:t>
            </a:r>
          </a:p>
          <a:p>
            <a:pPr>
              <a:buFont typeface="Wingdings" pitchFamily="2" charset="2"/>
              <a:buNone/>
            </a:pPr>
            <a:r>
              <a:rPr lang="en-US" sz="1900"/>
              <a:t>	                 - reading/storytelling or listening to music</a:t>
            </a:r>
          </a:p>
          <a:p>
            <a:pPr>
              <a:buFont typeface="Wingdings" pitchFamily="2" charset="2"/>
              <a:buNone/>
            </a:pPr>
            <a:r>
              <a:rPr lang="en-US" sz="1900"/>
              <a:t>	                 - playing games (</a:t>
            </a:r>
            <a:r>
              <a:rPr lang="en-US" sz="1900" b="1">
                <a:solidFill>
                  <a:schemeClr val="hlink"/>
                </a:solidFill>
              </a:rPr>
              <a:t>snowsnake</a:t>
            </a:r>
            <a:r>
              <a:rPr lang="en-US" sz="190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1900"/>
              <a:t>		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People in cities could attend special events such as musical performances, sports clubs or plays.</a:t>
            </a:r>
            <a:endParaRPr lang="en-US" sz="2000"/>
          </a:p>
        </p:txBody>
      </p:sp>
      <p:pic>
        <p:nvPicPr>
          <p:cNvPr id="75785" name="Picture 9" descr="Thelma_Bird_craf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636838"/>
            <a:ext cx="1655763" cy="1296987"/>
          </a:xfrm>
          <a:prstGeom prst="rect">
            <a:avLst/>
          </a:prstGeom>
          <a:noFill/>
        </p:spPr>
      </p:pic>
      <p:pic>
        <p:nvPicPr>
          <p:cNvPr id="75788" name="Picture 12" descr="HPIM028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636838"/>
            <a:ext cx="1296987" cy="1666875"/>
          </a:xfrm>
          <a:prstGeom prst="rect">
            <a:avLst/>
          </a:prstGeom>
          <a:noFill/>
        </p:spPr>
      </p:pic>
      <p:pic>
        <p:nvPicPr>
          <p:cNvPr id="75790" name="Picture 14" descr="Unprovenienced Belts from Southern New Engl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4149725"/>
            <a:ext cx="3311525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l"/>
            <a:r>
              <a:rPr lang="en-US" sz="3600"/>
              <a:t>Facts and Figures  - Politics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Vancouver Island, Nova Scotia, P.E.I, the Province of Canada, New Brunswick and NL. were all </a:t>
            </a:r>
            <a:r>
              <a:rPr lang="en-US" sz="2000" b="1">
                <a:solidFill>
                  <a:schemeClr val="hlink"/>
                </a:solidFill>
              </a:rPr>
              <a:t>colonies</a:t>
            </a:r>
            <a:r>
              <a:rPr lang="en-US" sz="2000"/>
              <a:t> of Great Britain.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1763 </a:t>
            </a:r>
            <a:r>
              <a:rPr lang="en-US" sz="2000" b="1">
                <a:solidFill>
                  <a:schemeClr val="hlink"/>
                </a:solidFill>
              </a:rPr>
              <a:t>Royal Proclamation</a:t>
            </a:r>
            <a:r>
              <a:rPr lang="en-US" sz="2000"/>
              <a:t> stated that no First Nations land could be taken without agreements.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Rupert’s Land, North-Western Territory and New Caledonia were controlled by Britain and involved in the fur trading with the </a:t>
            </a:r>
            <a:r>
              <a:rPr lang="en-US" sz="2000" b="1">
                <a:solidFill>
                  <a:schemeClr val="hlink"/>
                </a:solidFill>
              </a:rPr>
              <a:t>Hudson’s Bay Company</a:t>
            </a:r>
            <a:r>
              <a:rPr lang="en-US" sz="2000"/>
              <a:t>. (HBC)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NL. also included the ‘coast of Labrador.’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 b="1">
                <a:solidFill>
                  <a:schemeClr val="hlink"/>
                </a:solidFill>
              </a:rPr>
              <a:t>French Shore</a:t>
            </a:r>
            <a:r>
              <a:rPr lang="en-US" sz="2000"/>
              <a:t> along Newfoundland’s west coast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 b="1">
                <a:solidFill>
                  <a:schemeClr val="hlink"/>
                </a:solidFill>
              </a:rPr>
              <a:t>Province of Canada</a:t>
            </a:r>
            <a:r>
              <a:rPr lang="en-US" sz="2000"/>
              <a:t> was made up of Canada East (French) and Canada West (British).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Facts and Figures - Population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Population of BNA in 1851 was about 2.5 million.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Most of these people settled in the eastern colonies, such as: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                          Montreal 58,000 people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                          St. John, N.B. 30,000 people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 b="1">
                <a:solidFill>
                  <a:schemeClr val="hlink"/>
                </a:solidFill>
              </a:rPr>
              <a:t>majority</a:t>
            </a:r>
            <a:r>
              <a:rPr lang="en-US" sz="2000"/>
              <a:t> of these people were Europeans while the </a:t>
            </a:r>
            <a:r>
              <a:rPr lang="en-US" sz="2000" b="1">
                <a:solidFill>
                  <a:schemeClr val="hlink"/>
                </a:solidFill>
              </a:rPr>
              <a:t>minority</a:t>
            </a:r>
            <a:r>
              <a:rPr lang="en-US" sz="2000"/>
              <a:t> consisted of First Nations People.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First Nations people mainly lived in the HBC’s lands and on Vancouver Island.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Mid-1800s the population was 85% </a:t>
            </a:r>
            <a:r>
              <a:rPr lang="en-US" sz="2000" b="1">
                <a:solidFill>
                  <a:schemeClr val="hlink"/>
                </a:solidFill>
              </a:rPr>
              <a:t>rural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Facts and Figures  - Economics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91513" cy="5184775"/>
          </a:xfrm>
        </p:spPr>
        <p:txBody>
          <a:bodyPr/>
          <a:lstStyle/>
          <a:p>
            <a:r>
              <a:rPr lang="en-US" sz="2400"/>
              <a:t>During the mid-1800s the economy of BNA was mainly controlled by </a:t>
            </a:r>
            <a:r>
              <a:rPr lang="en-US" sz="2400" b="1" u="sng">
                <a:solidFill>
                  <a:schemeClr val="folHlink"/>
                </a:solidFill>
              </a:rPr>
              <a:t>Europeans</a:t>
            </a:r>
            <a:r>
              <a:rPr lang="en-US" sz="2400"/>
              <a:t>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The economy was pre-industrial and was based 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on </a:t>
            </a:r>
            <a:r>
              <a:rPr lang="en-US" sz="2400" b="1">
                <a:solidFill>
                  <a:schemeClr val="folHlink"/>
                </a:solidFill>
              </a:rPr>
              <a:t>resources</a:t>
            </a:r>
            <a:r>
              <a:rPr lang="en-US" sz="2400"/>
              <a:t> such as fish, fur and timber.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 b="1">
                <a:solidFill>
                  <a:schemeClr val="folHlink"/>
                </a:solidFill>
              </a:rPr>
              <a:t>First Nations people</a:t>
            </a:r>
            <a:r>
              <a:rPr lang="en-US" sz="2400"/>
              <a:t> struggled to survive the effects of European settlement. They participated in the HBC fur trade while also trying to maintain their traditional lifestyles.</a:t>
            </a:r>
          </a:p>
          <a:p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52239" name="Picture 15" descr="Sh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1079500" cy="865188"/>
          </a:xfrm>
          <a:prstGeom prst="rect">
            <a:avLst/>
          </a:prstGeom>
          <a:noFill/>
        </p:spPr>
      </p:pic>
      <p:pic>
        <p:nvPicPr>
          <p:cNvPr id="52243" name="Picture 19" descr="Unprovenienced Belts from Southern New Eng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5589588"/>
            <a:ext cx="3168650" cy="79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New Economy in British North American (p. 79-81)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Province of Canada</a:t>
            </a:r>
          </a:p>
          <a:p>
            <a:pPr marL="609600" indent="-609600">
              <a:buFont typeface="Wingdings" pitchFamily="2" charset="2"/>
              <a:buNone/>
            </a:pPr>
            <a:endParaRPr lang="en-US"/>
          </a:p>
          <a:p>
            <a:pPr marL="609600" indent="-609600"/>
            <a:r>
              <a:rPr lang="en-US"/>
              <a:t>	The economy of Canada was based on </a:t>
            </a:r>
            <a:r>
              <a:rPr lang="en-US" u="sng"/>
              <a:t>farming and lumbering</a:t>
            </a:r>
            <a:r>
              <a:rPr lang="en-US"/>
              <a:t>. There was also manufacturing of furniture. Montreal was an important centre for business owners.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2. Newfoundland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The economy was based on fishing. Most of the population lived in St. John’s, with some population along the coast.</a:t>
            </a:r>
          </a:p>
          <a:p>
            <a:r>
              <a:rPr lang="en-US"/>
              <a:t>Labrador: fur-trading.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3"/>
            </a:pPr>
            <a:r>
              <a:rPr lang="en-US"/>
              <a:t>New Brunswick</a:t>
            </a:r>
          </a:p>
          <a:p>
            <a:pPr marL="609600" indent="-609600">
              <a:buFont typeface="Wingdings" pitchFamily="2" charset="2"/>
              <a:buNone/>
            </a:pPr>
            <a:endParaRPr lang="en-US"/>
          </a:p>
          <a:p>
            <a:pPr marL="609600" indent="-609600"/>
            <a:r>
              <a:rPr lang="en-US"/>
              <a:t>The primary industry in New Brunswick was shipbuilding, due to its central location in the region.</a:t>
            </a:r>
          </a:p>
          <a:p>
            <a:pPr marL="609600" indent="-609600"/>
            <a:r>
              <a:rPr lang="en-US"/>
              <a:t>Also, the Saint John River provided access to the interior of the region.</a:t>
            </a:r>
          </a:p>
          <a:p>
            <a:pPr marL="609600" indent="-609600"/>
            <a:r>
              <a:rPr lang="en-US"/>
              <a:t>Lumber was also an important industry.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4. Nova Scotia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Sailors, fishers and shipbuilders were important in Nova Scotia.</a:t>
            </a:r>
          </a:p>
          <a:p>
            <a:r>
              <a:rPr lang="en-US"/>
              <a:t>Some farming took place in the Annapolis Valley.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731</TotalTime>
  <Words>1159</Words>
  <Application>Microsoft Office PowerPoint</Application>
  <PresentationFormat>On-screen Show (4:3)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Tahoma</vt:lpstr>
      <vt:lpstr>Times New Roman</vt:lpstr>
      <vt:lpstr>Wingdings</vt:lpstr>
      <vt:lpstr>Slit</vt:lpstr>
      <vt:lpstr>Chapter 5 Life in British North America</vt:lpstr>
      <vt:lpstr>Chapter 5: Outline  “Life in British North America” </vt:lpstr>
      <vt:lpstr>Facts and Figures  - Politics</vt:lpstr>
      <vt:lpstr>Facts and Figures - Population</vt:lpstr>
      <vt:lpstr>Facts and Figures  - Economics</vt:lpstr>
      <vt:lpstr>The New Economy in British North American (p. 79-81)</vt:lpstr>
      <vt:lpstr>Slide 7</vt:lpstr>
      <vt:lpstr>Slide 8</vt:lpstr>
      <vt:lpstr>Slide 9</vt:lpstr>
      <vt:lpstr> </vt:lpstr>
      <vt:lpstr>The Peoples of British North America British and Irish  (p.82-83) </vt:lpstr>
      <vt:lpstr>  The Peoples of British North America People of French Heritage</vt:lpstr>
      <vt:lpstr>The Peoples of British North America People of French Heritage</vt:lpstr>
      <vt:lpstr>    The Peoples of British North America Aboriginal Peoples</vt:lpstr>
      <vt:lpstr>The Peoples of British North America Black Colonists</vt:lpstr>
      <vt:lpstr>Daily Life in BNA Homes</vt:lpstr>
      <vt:lpstr>Daily Life in BNA Homes</vt:lpstr>
      <vt:lpstr>Daily Life in BNA Transportation</vt:lpstr>
      <vt:lpstr>Daily Life in BNA Health Care</vt:lpstr>
      <vt:lpstr>Daily Life in BNA Education</vt:lpstr>
      <vt:lpstr>                Daily Life in BNA                       Pastimes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Life in British North America</dc:title>
  <dc:creator>Owner</dc:creator>
  <cp:lastModifiedBy>kellyD.hayes</cp:lastModifiedBy>
  <cp:revision>25</cp:revision>
  <dcterms:created xsi:type="dcterms:W3CDTF">2008-02-22T01:05:00Z</dcterms:created>
  <dcterms:modified xsi:type="dcterms:W3CDTF">2012-01-16T01:34:03Z</dcterms:modified>
</cp:coreProperties>
</file>